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3" r:id="rId4"/>
    <p:sldId id="265" r:id="rId5"/>
    <p:sldId id="266" r:id="rId6"/>
    <p:sldId id="264" r:id="rId7"/>
    <p:sldId id="258" r:id="rId8"/>
    <p:sldId id="259" r:id="rId9"/>
    <p:sldId id="267" r:id="rId10"/>
    <p:sldId id="268" r:id="rId11"/>
    <p:sldId id="260" r:id="rId12"/>
    <p:sldId id="269" r:id="rId13"/>
    <p:sldId id="271" r:id="rId14"/>
    <p:sldId id="262" r:id="rId15"/>
    <p:sldId id="261" r:id="rId16"/>
  </p:sldIdLst>
  <p:sldSz cx="14630400" cy="8229600"/>
  <p:notesSz cx="8229600" cy="14630400"/>
  <p:embeddedFontLst>
    <p:embeddedFont>
      <p:font typeface="Merriweather" panose="00000500000000000000" pitchFamily="2" charset="0"/>
      <p:regular r:id="rId18"/>
      <p:bold r:id="rId19"/>
    </p:embeddedFont>
    <p:embeddedFont>
      <p:font typeface="Merriweather Bold" panose="00000800000000000000" charset="0"/>
      <p:bold r:id="rId20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92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A2DAAB-79FA-43C1-97BF-CF060893C318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B925600-367A-45E6-AF49-E5D00F8D402C}">
      <dgm:prSet phldrT="[Text]"/>
      <dgm:spPr/>
      <dgm:t>
        <a:bodyPr/>
        <a:lstStyle/>
        <a:p>
          <a:r>
            <a:rPr lang="es-419" dirty="0"/>
            <a:t>1</a:t>
          </a:r>
          <a:endParaRPr lang="es-AR" dirty="0"/>
        </a:p>
      </dgm:t>
    </dgm:pt>
    <dgm:pt modelId="{5932B995-C598-4104-96D8-923DDF74810C}" type="parTrans" cxnId="{0233CAC6-4987-4A2C-A3D3-42F38D7AD9F5}">
      <dgm:prSet/>
      <dgm:spPr/>
      <dgm:t>
        <a:bodyPr/>
        <a:lstStyle/>
        <a:p>
          <a:endParaRPr lang="es-AR"/>
        </a:p>
      </dgm:t>
    </dgm:pt>
    <dgm:pt modelId="{F51F1D39-09CC-490C-9671-9977CF01BED7}" type="sibTrans" cxnId="{0233CAC6-4987-4A2C-A3D3-42F38D7AD9F5}">
      <dgm:prSet/>
      <dgm:spPr/>
      <dgm:t>
        <a:bodyPr/>
        <a:lstStyle/>
        <a:p>
          <a:endParaRPr lang="es-AR"/>
        </a:p>
      </dgm:t>
    </dgm:pt>
    <dgm:pt modelId="{BC090107-D9A6-49CD-8091-C6D81EB2741A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Valores Duplicados: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No se encontraron filas duplicadas.</a:t>
          </a:r>
        </a:p>
      </dgm:t>
    </dgm:pt>
    <dgm:pt modelId="{EA1FC88B-B07A-431C-8A9B-D64F68A50D5B}" type="parTrans" cxnId="{C6F09EBF-5098-4E39-B998-1951FE3693B7}">
      <dgm:prSet/>
      <dgm:spPr/>
      <dgm:t>
        <a:bodyPr/>
        <a:lstStyle/>
        <a:p>
          <a:endParaRPr lang="es-AR"/>
        </a:p>
      </dgm:t>
    </dgm:pt>
    <dgm:pt modelId="{FA006F37-572D-44D8-AB02-1BEDFC91880A}" type="sibTrans" cxnId="{C6F09EBF-5098-4E39-B998-1951FE3693B7}">
      <dgm:prSet/>
      <dgm:spPr/>
      <dgm:t>
        <a:bodyPr/>
        <a:lstStyle/>
        <a:p>
          <a:endParaRPr lang="es-AR"/>
        </a:p>
      </dgm:t>
    </dgm:pt>
    <dgm:pt modelId="{8CEEF5F6-A595-4E3E-A089-AB664C694330}">
      <dgm:prSet phldrT="[Text]"/>
      <dgm:spPr/>
      <dgm:t>
        <a:bodyPr/>
        <a:lstStyle/>
        <a:p>
          <a:r>
            <a:rPr lang="es-419" dirty="0"/>
            <a:t>2</a:t>
          </a:r>
          <a:endParaRPr lang="es-AR" dirty="0"/>
        </a:p>
      </dgm:t>
    </dgm:pt>
    <dgm:pt modelId="{0DC28D9A-B708-4EE9-A6EE-35620BA0E620}" type="parTrans" cxnId="{6A608821-08EF-4FBC-9ECA-F058147DCBB1}">
      <dgm:prSet/>
      <dgm:spPr/>
      <dgm:t>
        <a:bodyPr/>
        <a:lstStyle/>
        <a:p>
          <a:endParaRPr lang="es-AR"/>
        </a:p>
      </dgm:t>
    </dgm:pt>
    <dgm:pt modelId="{B1793B5B-B8E4-4C53-84CC-BC71147211F6}" type="sibTrans" cxnId="{6A608821-08EF-4FBC-9ECA-F058147DCBB1}">
      <dgm:prSet/>
      <dgm:spPr/>
      <dgm:t>
        <a:bodyPr/>
        <a:lstStyle/>
        <a:p>
          <a:endParaRPr lang="es-AR"/>
        </a:p>
      </dgm:t>
    </dgm:pt>
    <dgm:pt modelId="{E5E02E54-C4CA-41D5-B94E-D85026C09756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Valores Nulos en Variables Numéricas: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Se identificaron columnas numéricas con valores nulos.</a:t>
          </a:r>
        </a:p>
      </dgm:t>
    </dgm:pt>
    <dgm:pt modelId="{D946EE6A-5053-46A2-93E6-C9317D45DEAD}" type="parTrans" cxnId="{E47BFBA1-F254-47C3-8C85-0D4E68932C97}">
      <dgm:prSet/>
      <dgm:spPr/>
      <dgm:t>
        <a:bodyPr/>
        <a:lstStyle/>
        <a:p>
          <a:endParaRPr lang="es-AR"/>
        </a:p>
      </dgm:t>
    </dgm:pt>
    <dgm:pt modelId="{4530F537-F2F0-47F4-86F7-D230C57B6215}" type="sibTrans" cxnId="{E47BFBA1-F254-47C3-8C85-0D4E68932C97}">
      <dgm:prSet/>
      <dgm:spPr/>
      <dgm:t>
        <a:bodyPr/>
        <a:lstStyle/>
        <a:p>
          <a:endParaRPr lang="es-AR"/>
        </a:p>
      </dgm:t>
    </dgm:pt>
    <dgm:pt modelId="{0C953EEE-548D-493F-907D-6C60FC7C37E2}">
      <dgm:prSet phldrT="[Text]"/>
      <dgm:spPr/>
      <dgm:t>
        <a:bodyPr/>
        <a:lstStyle/>
        <a:p>
          <a:r>
            <a:rPr lang="es-419" dirty="0"/>
            <a:t>3</a:t>
          </a:r>
          <a:endParaRPr lang="es-AR" dirty="0"/>
        </a:p>
      </dgm:t>
    </dgm:pt>
    <dgm:pt modelId="{3BE454DE-84E6-4109-BC04-0299B7C3A5F5}" type="parTrans" cxnId="{19A1FDE9-36F7-4D73-9018-DE8DA0F3F02E}">
      <dgm:prSet/>
      <dgm:spPr/>
      <dgm:t>
        <a:bodyPr/>
        <a:lstStyle/>
        <a:p>
          <a:endParaRPr lang="es-AR"/>
        </a:p>
      </dgm:t>
    </dgm:pt>
    <dgm:pt modelId="{3CAAD696-AA8C-496D-AE6B-0D527ED817E4}" type="sibTrans" cxnId="{19A1FDE9-36F7-4D73-9018-DE8DA0F3F02E}">
      <dgm:prSet/>
      <dgm:spPr/>
      <dgm:t>
        <a:bodyPr/>
        <a:lstStyle/>
        <a:p>
          <a:endParaRPr lang="es-AR"/>
        </a:p>
      </dgm:t>
    </dgm:pt>
    <dgm:pt modelId="{5A84BF77-0F3D-4765-A2EB-7D96DB5C4E04}">
      <dgm:prSet phldrT="[Text]" custT="1"/>
      <dgm:spPr>
        <a:solidFill>
          <a:schemeClr val="tx1">
            <a:alpha val="90000"/>
          </a:schemeClr>
        </a:solidFill>
      </dgm:spPr>
      <dgm:t>
        <a:bodyPr/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Tratamiento de Valores Nulos: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Los valores nulos en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value_eur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y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wage_eur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se reemplazaron por la mediana debido a la distribución no normal de estas variables.</a:t>
          </a:r>
        </a:p>
      </dgm:t>
    </dgm:pt>
    <dgm:pt modelId="{9CD1D8E4-C0DF-4AB4-9B29-3871BD776DBE}" type="parTrans" cxnId="{CD62079B-55DC-4F31-A756-3966BBBCC1B8}">
      <dgm:prSet/>
      <dgm:spPr/>
      <dgm:t>
        <a:bodyPr/>
        <a:lstStyle/>
        <a:p>
          <a:endParaRPr lang="es-AR"/>
        </a:p>
      </dgm:t>
    </dgm:pt>
    <dgm:pt modelId="{FA353FE8-ED62-4DD2-BCA8-2EF2F43B3170}" type="sibTrans" cxnId="{CD62079B-55DC-4F31-A756-3966BBBCC1B8}">
      <dgm:prSet/>
      <dgm:spPr/>
      <dgm:t>
        <a:bodyPr/>
        <a:lstStyle/>
        <a:p>
          <a:endParaRPr lang="es-AR"/>
        </a:p>
      </dgm:t>
    </dgm:pt>
    <dgm:pt modelId="{93D012F9-BD2A-4D03-8089-D148F3E8B5DE}">
      <dgm:prSet/>
      <dgm:spPr/>
      <dgm:t>
        <a:bodyPr/>
        <a:lstStyle/>
        <a:p>
          <a:r>
            <a:rPr lang="es-419" dirty="0"/>
            <a:t>4</a:t>
          </a:r>
          <a:endParaRPr lang="es-AR" dirty="0"/>
        </a:p>
      </dgm:t>
    </dgm:pt>
    <dgm:pt modelId="{A8D162A3-84A6-48D4-B6E0-1D4CB23DCDDF}" type="parTrans" cxnId="{448BE8BA-90D7-4B42-A012-6051611BCD15}">
      <dgm:prSet/>
      <dgm:spPr/>
      <dgm:t>
        <a:bodyPr/>
        <a:lstStyle/>
        <a:p>
          <a:endParaRPr lang="es-AR"/>
        </a:p>
      </dgm:t>
    </dgm:pt>
    <dgm:pt modelId="{EA40A76B-EBF5-4C24-B635-0C7578913F82}" type="sibTrans" cxnId="{448BE8BA-90D7-4B42-A012-6051611BCD15}">
      <dgm:prSet/>
      <dgm:spPr/>
      <dgm:t>
        <a:bodyPr/>
        <a:lstStyle/>
        <a:p>
          <a:endParaRPr lang="es-AR"/>
        </a:p>
      </dgm:t>
    </dgm:pt>
    <dgm:pt modelId="{CBA93850-098B-40AF-AA67-0894A2B3CD0D}">
      <dgm:prSet custT="1"/>
      <dgm:spPr>
        <a:solidFill>
          <a:schemeClr val="tx1">
            <a:alpha val="90000"/>
          </a:schemeClr>
        </a:solidFill>
      </dgm:spPr>
      <dgm:t>
        <a:bodyPr/>
        <a:lstStyle/>
        <a:p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Tratamiento de </a:t>
          </a:r>
          <a:r>
            <a:rPr lang="es-AR" sz="2100" b="1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Outliers</a:t>
          </a: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Se realizó un tratamiento de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outliers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solo para las 10 variables más correlacionadas con '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overall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', reemplazando los valores extremos por la mediana en las variables económicas y por la media en las demás.</a:t>
          </a:r>
        </a:p>
      </dgm:t>
    </dgm:pt>
    <dgm:pt modelId="{0EF25486-E459-4596-914A-19FA3A384019}" type="parTrans" cxnId="{CEAC9AFD-7B1E-4818-AD73-BAB5028242C1}">
      <dgm:prSet/>
      <dgm:spPr/>
      <dgm:t>
        <a:bodyPr/>
        <a:lstStyle/>
        <a:p>
          <a:endParaRPr lang="es-AR"/>
        </a:p>
      </dgm:t>
    </dgm:pt>
    <dgm:pt modelId="{B87E41AF-4A90-450F-9EBF-E5A78F9CD1B6}" type="sibTrans" cxnId="{CEAC9AFD-7B1E-4818-AD73-BAB5028242C1}">
      <dgm:prSet/>
      <dgm:spPr/>
      <dgm:t>
        <a:bodyPr/>
        <a:lstStyle/>
        <a:p>
          <a:endParaRPr lang="es-AR"/>
        </a:p>
      </dgm:t>
    </dgm:pt>
    <dgm:pt modelId="{18E162D6-98BC-4591-B461-C4541538C89B}" type="pres">
      <dgm:prSet presAssocID="{BCA2DAAB-79FA-43C1-97BF-CF060893C318}" presName="linearFlow" presStyleCnt="0">
        <dgm:presLayoutVars>
          <dgm:dir/>
          <dgm:animLvl val="lvl"/>
          <dgm:resizeHandles val="exact"/>
        </dgm:presLayoutVars>
      </dgm:prSet>
      <dgm:spPr/>
    </dgm:pt>
    <dgm:pt modelId="{8A3C532A-070E-42C7-9A64-4950642CA37F}" type="pres">
      <dgm:prSet presAssocID="{0B925600-367A-45E6-AF49-E5D00F8D402C}" presName="composite" presStyleCnt="0"/>
      <dgm:spPr/>
    </dgm:pt>
    <dgm:pt modelId="{06A2B2E3-C6FE-422F-867B-17CD3AAC4787}" type="pres">
      <dgm:prSet presAssocID="{0B925600-367A-45E6-AF49-E5D00F8D402C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FA95BBF-4C15-4F3B-BDBD-05A1109DAFEF}" type="pres">
      <dgm:prSet presAssocID="{0B925600-367A-45E6-AF49-E5D00F8D402C}" presName="descendantText" presStyleLbl="alignAcc1" presStyleIdx="0" presStyleCnt="4">
        <dgm:presLayoutVars>
          <dgm:bulletEnabled val="1"/>
        </dgm:presLayoutVars>
      </dgm:prSet>
      <dgm:spPr/>
    </dgm:pt>
    <dgm:pt modelId="{2E909B2B-900B-4424-BD21-843CF4525615}" type="pres">
      <dgm:prSet presAssocID="{F51F1D39-09CC-490C-9671-9977CF01BED7}" presName="sp" presStyleCnt="0"/>
      <dgm:spPr/>
    </dgm:pt>
    <dgm:pt modelId="{6EDC5295-A9C7-4185-9084-3B9F95764007}" type="pres">
      <dgm:prSet presAssocID="{8CEEF5F6-A595-4E3E-A089-AB664C694330}" presName="composite" presStyleCnt="0"/>
      <dgm:spPr/>
    </dgm:pt>
    <dgm:pt modelId="{0B5BE4C4-AF2D-474A-9795-30786869C385}" type="pres">
      <dgm:prSet presAssocID="{8CEEF5F6-A595-4E3E-A089-AB664C694330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70D3F075-0890-4403-AA5E-8B6010D8BD00}" type="pres">
      <dgm:prSet presAssocID="{8CEEF5F6-A595-4E3E-A089-AB664C694330}" presName="descendantText" presStyleLbl="alignAcc1" presStyleIdx="1" presStyleCnt="4">
        <dgm:presLayoutVars>
          <dgm:bulletEnabled val="1"/>
        </dgm:presLayoutVars>
      </dgm:prSet>
      <dgm:spPr/>
    </dgm:pt>
    <dgm:pt modelId="{B6EF83F1-2E61-4A0C-9D60-ACFD5FE630AD}" type="pres">
      <dgm:prSet presAssocID="{B1793B5B-B8E4-4C53-84CC-BC71147211F6}" presName="sp" presStyleCnt="0"/>
      <dgm:spPr/>
    </dgm:pt>
    <dgm:pt modelId="{734217CB-1FE6-4A66-B37C-8808DE797956}" type="pres">
      <dgm:prSet presAssocID="{0C953EEE-548D-493F-907D-6C60FC7C37E2}" presName="composite" presStyleCnt="0"/>
      <dgm:spPr/>
    </dgm:pt>
    <dgm:pt modelId="{6165D357-A465-4034-A853-28E9C89E7F91}" type="pres">
      <dgm:prSet presAssocID="{0C953EEE-548D-493F-907D-6C60FC7C37E2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F52E72A3-0722-4235-A854-501A505D7E32}" type="pres">
      <dgm:prSet presAssocID="{0C953EEE-548D-493F-907D-6C60FC7C37E2}" presName="descendantText" presStyleLbl="alignAcc1" presStyleIdx="2" presStyleCnt="4">
        <dgm:presLayoutVars>
          <dgm:bulletEnabled val="1"/>
        </dgm:presLayoutVars>
      </dgm:prSet>
      <dgm:spPr/>
    </dgm:pt>
    <dgm:pt modelId="{12326A16-5B00-4499-98FD-AE9D3BF2932D}" type="pres">
      <dgm:prSet presAssocID="{3CAAD696-AA8C-496D-AE6B-0D527ED817E4}" presName="sp" presStyleCnt="0"/>
      <dgm:spPr/>
    </dgm:pt>
    <dgm:pt modelId="{615E97EB-4081-412C-83EA-B24492670D19}" type="pres">
      <dgm:prSet presAssocID="{93D012F9-BD2A-4D03-8089-D148F3E8B5DE}" presName="composite" presStyleCnt="0"/>
      <dgm:spPr/>
    </dgm:pt>
    <dgm:pt modelId="{1B9E1203-7F24-4504-962C-98B2649CF70F}" type="pres">
      <dgm:prSet presAssocID="{93D012F9-BD2A-4D03-8089-D148F3E8B5DE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819D3940-2E5D-4D31-94F9-95E633CCDD17}" type="pres">
      <dgm:prSet presAssocID="{93D012F9-BD2A-4D03-8089-D148F3E8B5DE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89835C00-18A3-47EE-B28F-DF6F4229204B}" type="presOf" srcId="{8CEEF5F6-A595-4E3E-A089-AB664C694330}" destId="{0B5BE4C4-AF2D-474A-9795-30786869C385}" srcOrd="0" destOrd="0" presId="urn:microsoft.com/office/officeart/2005/8/layout/chevron2"/>
    <dgm:cxn modelId="{AFCCE01A-3394-4329-981E-6D9B4D7866A9}" type="presOf" srcId="{0B925600-367A-45E6-AF49-E5D00F8D402C}" destId="{06A2B2E3-C6FE-422F-867B-17CD3AAC4787}" srcOrd="0" destOrd="0" presId="urn:microsoft.com/office/officeart/2005/8/layout/chevron2"/>
    <dgm:cxn modelId="{6A608821-08EF-4FBC-9ECA-F058147DCBB1}" srcId="{BCA2DAAB-79FA-43C1-97BF-CF060893C318}" destId="{8CEEF5F6-A595-4E3E-A089-AB664C694330}" srcOrd="1" destOrd="0" parTransId="{0DC28D9A-B708-4EE9-A6EE-35620BA0E620}" sibTransId="{B1793B5B-B8E4-4C53-84CC-BC71147211F6}"/>
    <dgm:cxn modelId="{E6C27C42-AF85-4D30-BCF4-074ACA15A4AD}" type="presOf" srcId="{93D012F9-BD2A-4D03-8089-D148F3E8B5DE}" destId="{1B9E1203-7F24-4504-962C-98B2649CF70F}" srcOrd="0" destOrd="0" presId="urn:microsoft.com/office/officeart/2005/8/layout/chevron2"/>
    <dgm:cxn modelId="{DEE21C49-7CF9-40C7-B317-7D5B095E6F8D}" type="presOf" srcId="{5A84BF77-0F3D-4765-A2EB-7D96DB5C4E04}" destId="{F52E72A3-0722-4235-A854-501A505D7E32}" srcOrd="0" destOrd="0" presId="urn:microsoft.com/office/officeart/2005/8/layout/chevron2"/>
    <dgm:cxn modelId="{0EA56C4F-798D-4213-93EE-A4000BB699E8}" type="presOf" srcId="{BCA2DAAB-79FA-43C1-97BF-CF060893C318}" destId="{18E162D6-98BC-4591-B461-C4541538C89B}" srcOrd="0" destOrd="0" presId="urn:microsoft.com/office/officeart/2005/8/layout/chevron2"/>
    <dgm:cxn modelId="{A985077E-3265-4284-BEDD-7C869AC78403}" type="presOf" srcId="{CBA93850-098B-40AF-AA67-0894A2B3CD0D}" destId="{819D3940-2E5D-4D31-94F9-95E633CCDD17}" srcOrd="0" destOrd="0" presId="urn:microsoft.com/office/officeart/2005/8/layout/chevron2"/>
    <dgm:cxn modelId="{CD62079B-55DC-4F31-A756-3966BBBCC1B8}" srcId="{0C953EEE-548D-493F-907D-6C60FC7C37E2}" destId="{5A84BF77-0F3D-4765-A2EB-7D96DB5C4E04}" srcOrd="0" destOrd="0" parTransId="{9CD1D8E4-C0DF-4AB4-9B29-3871BD776DBE}" sibTransId="{FA353FE8-ED62-4DD2-BCA8-2EF2F43B3170}"/>
    <dgm:cxn modelId="{E47BFBA1-F254-47C3-8C85-0D4E68932C97}" srcId="{8CEEF5F6-A595-4E3E-A089-AB664C694330}" destId="{E5E02E54-C4CA-41D5-B94E-D85026C09756}" srcOrd="0" destOrd="0" parTransId="{D946EE6A-5053-46A2-93E6-C9317D45DEAD}" sibTransId="{4530F537-F2F0-47F4-86F7-D230C57B6215}"/>
    <dgm:cxn modelId="{448BE8BA-90D7-4B42-A012-6051611BCD15}" srcId="{BCA2DAAB-79FA-43C1-97BF-CF060893C318}" destId="{93D012F9-BD2A-4D03-8089-D148F3E8B5DE}" srcOrd="3" destOrd="0" parTransId="{A8D162A3-84A6-48D4-B6E0-1D4CB23DCDDF}" sibTransId="{EA40A76B-EBF5-4C24-B635-0C7578913F82}"/>
    <dgm:cxn modelId="{C6F09EBF-5098-4E39-B998-1951FE3693B7}" srcId="{0B925600-367A-45E6-AF49-E5D00F8D402C}" destId="{BC090107-D9A6-49CD-8091-C6D81EB2741A}" srcOrd="0" destOrd="0" parTransId="{EA1FC88B-B07A-431C-8A9B-D64F68A50D5B}" sibTransId="{FA006F37-572D-44D8-AB02-1BEDFC91880A}"/>
    <dgm:cxn modelId="{0233CAC6-4987-4A2C-A3D3-42F38D7AD9F5}" srcId="{BCA2DAAB-79FA-43C1-97BF-CF060893C318}" destId="{0B925600-367A-45E6-AF49-E5D00F8D402C}" srcOrd="0" destOrd="0" parTransId="{5932B995-C598-4104-96D8-923DDF74810C}" sibTransId="{F51F1D39-09CC-490C-9671-9977CF01BED7}"/>
    <dgm:cxn modelId="{263B99DF-A32C-40BD-B878-DA03BD2D2207}" type="presOf" srcId="{0C953EEE-548D-493F-907D-6C60FC7C37E2}" destId="{6165D357-A465-4034-A853-28E9C89E7F91}" srcOrd="0" destOrd="0" presId="urn:microsoft.com/office/officeart/2005/8/layout/chevron2"/>
    <dgm:cxn modelId="{57B2BFE3-D77F-4F34-B7CA-06F14757FFCC}" type="presOf" srcId="{E5E02E54-C4CA-41D5-B94E-D85026C09756}" destId="{70D3F075-0890-4403-AA5E-8B6010D8BD00}" srcOrd="0" destOrd="0" presId="urn:microsoft.com/office/officeart/2005/8/layout/chevron2"/>
    <dgm:cxn modelId="{19A1FDE9-36F7-4D73-9018-DE8DA0F3F02E}" srcId="{BCA2DAAB-79FA-43C1-97BF-CF060893C318}" destId="{0C953EEE-548D-493F-907D-6C60FC7C37E2}" srcOrd="2" destOrd="0" parTransId="{3BE454DE-84E6-4109-BC04-0299B7C3A5F5}" sibTransId="{3CAAD696-AA8C-496D-AE6B-0D527ED817E4}"/>
    <dgm:cxn modelId="{F39A3FF6-27A7-4585-8091-52735B464793}" type="presOf" srcId="{BC090107-D9A6-49CD-8091-C6D81EB2741A}" destId="{EFA95BBF-4C15-4F3B-BDBD-05A1109DAFEF}" srcOrd="0" destOrd="0" presId="urn:microsoft.com/office/officeart/2005/8/layout/chevron2"/>
    <dgm:cxn modelId="{CEAC9AFD-7B1E-4818-AD73-BAB5028242C1}" srcId="{93D012F9-BD2A-4D03-8089-D148F3E8B5DE}" destId="{CBA93850-098B-40AF-AA67-0894A2B3CD0D}" srcOrd="0" destOrd="0" parTransId="{0EF25486-E459-4596-914A-19FA3A384019}" sibTransId="{B87E41AF-4A90-450F-9EBF-E5A78F9CD1B6}"/>
    <dgm:cxn modelId="{1D8EA7ED-5D1B-45AF-85C6-4D4DE7A9418B}" type="presParOf" srcId="{18E162D6-98BC-4591-B461-C4541538C89B}" destId="{8A3C532A-070E-42C7-9A64-4950642CA37F}" srcOrd="0" destOrd="0" presId="urn:microsoft.com/office/officeart/2005/8/layout/chevron2"/>
    <dgm:cxn modelId="{5D1F6FCD-29E2-49C2-A3B9-3E017D503EE9}" type="presParOf" srcId="{8A3C532A-070E-42C7-9A64-4950642CA37F}" destId="{06A2B2E3-C6FE-422F-867B-17CD3AAC4787}" srcOrd="0" destOrd="0" presId="urn:microsoft.com/office/officeart/2005/8/layout/chevron2"/>
    <dgm:cxn modelId="{81A8840E-419D-4011-AAEE-244A0EA79EEA}" type="presParOf" srcId="{8A3C532A-070E-42C7-9A64-4950642CA37F}" destId="{EFA95BBF-4C15-4F3B-BDBD-05A1109DAFEF}" srcOrd="1" destOrd="0" presId="urn:microsoft.com/office/officeart/2005/8/layout/chevron2"/>
    <dgm:cxn modelId="{2F79A00A-66AB-44AD-A3EC-226E5D8FD49B}" type="presParOf" srcId="{18E162D6-98BC-4591-B461-C4541538C89B}" destId="{2E909B2B-900B-4424-BD21-843CF4525615}" srcOrd="1" destOrd="0" presId="urn:microsoft.com/office/officeart/2005/8/layout/chevron2"/>
    <dgm:cxn modelId="{DD0E4D80-6780-444A-A4CB-50768A8CB675}" type="presParOf" srcId="{18E162D6-98BC-4591-B461-C4541538C89B}" destId="{6EDC5295-A9C7-4185-9084-3B9F95764007}" srcOrd="2" destOrd="0" presId="urn:microsoft.com/office/officeart/2005/8/layout/chevron2"/>
    <dgm:cxn modelId="{96BC933A-3697-44A7-AC91-38A64E3D6642}" type="presParOf" srcId="{6EDC5295-A9C7-4185-9084-3B9F95764007}" destId="{0B5BE4C4-AF2D-474A-9795-30786869C385}" srcOrd="0" destOrd="0" presId="urn:microsoft.com/office/officeart/2005/8/layout/chevron2"/>
    <dgm:cxn modelId="{06165147-8476-4DD2-87FE-AD9155718039}" type="presParOf" srcId="{6EDC5295-A9C7-4185-9084-3B9F95764007}" destId="{70D3F075-0890-4403-AA5E-8B6010D8BD00}" srcOrd="1" destOrd="0" presId="urn:microsoft.com/office/officeart/2005/8/layout/chevron2"/>
    <dgm:cxn modelId="{4D9266F7-70B5-45B5-8264-194F94288E9E}" type="presParOf" srcId="{18E162D6-98BC-4591-B461-C4541538C89B}" destId="{B6EF83F1-2E61-4A0C-9D60-ACFD5FE630AD}" srcOrd="3" destOrd="0" presId="urn:microsoft.com/office/officeart/2005/8/layout/chevron2"/>
    <dgm:cxn modelId="{A2358A8E-E65F-48EB-8DDA-0537247920E0}" type="presParOf" srcId="{18E162D6-98BC-4591-B461-C4541538C89B}" destId="{734217CB-1FE6-4A66-B37C-8808DE797956}" srcOrd="4" destOrd="0" presId="urn:microsoft.com/office/officeart/2005/8/layout/chevron2"/>
    <dgm:cxn modelId="{588526B6-F171-4058-B2E0-B6BE14F993FC}" type="presParOf" srcId="{734217CB-1FE6-4A66-B37C-8808DE797956}" destId="{6165D357-A465-4034-A853-28E9C89E7F91}" srcOrd="0" destOrd="0" presId="urn:microsoft.com/office/officeart/2005/8/layout/chevron2"/>
    <dgm:cxn modelId="{D413E292-ECA2-4A36-AB16-05717C4CC6CF}" type="presParOf" srcId="{734217CB-1FE6-4A66-B37C-8808DE797956}" destId="{F52E72A3-0722-4235-A854-501A505D7E32}" srcOrd="1" destOrd="0" presId="urn:microsoft.com/office/officeart/2005/8/layout/chevron2"/>
    <dgm:cxn modelId="{BF4C0979-F737-48B8-A2A4-3400B7F99B06}" type="presParOf" srcId="{18E162D6-98BC-4591-B461-C4541538C89B}" destId="{12326A16-5B00-4499-98FD-AE9D3BF2932D}" srcOrd="5" destOrd="0" presId="urn:microsoft.com/office/officeart/2005/8/layout/chevron2"/>
    <dgm:cxn modelId="{252083C6-4CE5-4359-86AE-55FDFBC267D1}" type="presParOf" srcId="{18E162D6-98BC-4591-B461-C4541538C89B}" destId="{615E97EB-4081-412C-83EA-B24492670D19}" srcOrd="6" destOrd="0" presId="urn:microsoft.com/office/officeart/2005/8/layout/chevron2"/>
    <dgm:cxn modelId="{751FDF5B-4795-4BA4-8051-161B465B82DA}" type="presParOf" srcId="{615E97EB-4081-412C-83EA-B24492670D19}" destId="{1B9E1203-7F24-4504-962C-98B2649CF70F}" srcOrd="0" destOrd="0" presId="urn:microsoft.com/office/officeart/2005/8/layout/chevron2"/>
    <dgm:cxn modelId="{75D7AB2A-68AE-494A-AAF6-577393C1D2B2}" type="presParOf" srcId="{615E97EB-4081-412C-83EA-B24492670D19}" destId="{819D3940-2E5D-4D31-94F9-95E633CCDD1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A2B2E3-C6FE-422F-867B-17CD3AAC4787}">
      <dsp:nvSpPr>
        <dsp:cNvPr id="0" name=""/>
        <dsp:cNvSpPr/>
      </dsp:nvSpPr>
      <dsp:spPr>
        <a:xfrm rot="5400000">
          <a:off x="-259556" y="263833"/>
          <a:ext cx="1730374" cy="12112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400" kern="1200" dirty="0"/>
            <a:t>1</a:t>
          </a:r>
          <a:endParaRPr lang="es-AR" sz="3400" kern="1200" dirty="0"/>
        </a:p>
      </dsp:txBody>
      <dsp:txXfrm rot="-5400000">
        <a:off x="0" y="609908"/>
        <a:ext cx="1211262" cy="519112"/>
      </dsp:txXfrm>
    </dsp:sp>
    <dsp:sp modelId="{EFA95BBF-4C15-4F3B-BDBD-05A1109DAFEF}">
      <dsp:nvSpPr>
        <dsp:cNvPr id="0" name=""/>
        <dsp:cNvSpPr/>
      </dsp:nvSpPr>
      <dsp:spPr>
        <a:xfrm rot="5400000">
          <a:off x="6038884" y="-4823345"/>
          <a:ext cx="1124743" cy="10779988"/>
        </a:xfrm>
        <a:prstGeom prst="round2Same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Valores Duplicados: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No se encontraron filas duplicadas.</a:t>
          </a:r>
        </a:p>
      </dsp:txBody>
      <dsp:txXfrm rot="-5400000">
        <a:off x="1211262" y="59182"/>
        <a:ext cx="10725083" cy="1014933"/>
      </dsp:txXfrm>
    </dsp:sp>
    <dsp:sp modelId="{0B5BE4C4-AF2D-474A-9795-30786869C385}">
      <dsp:nvSpPr>
        <dsp:cNvPr id="0" name=""/>
        <dsp:cNvSpPr/>
      </dsp:nvSpPr>
      <dsp:spPr>
        <a:xfrm rot="5400000">
          <a:off x="-259556" y="1851657"/>
          <a:ext cx="1730374" cy="12112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400" kern="1200" dirty="0"/>
            <a:t>2</a:t>
          </a:r>
          <a:endParaRPr lang="es-AR" sz="3400" kern="1200" dirty="0"/>
        </a:p>
      </dsp:txBody>
      <dsp:txXfrm rot="-5400000">
        <a:off x="0" y="2197732"/>
        <a:ext cx="1211262" cy="519112"/>
      </dsp:txXfrm>
    </dsp:sp>
    <dsp:sp modelId="{70D3F075-0890-4403-AA5E-8B6010D8BD00}">
      <dsp:nvSpPr>
        <dsp:cNvPr id="0" name=""/>
        <dsp:cNvSpPr/>
      </dsp:nvSpPr>
      <dsp:spPr>
        <a:xfrm rot="5400000">
          <a:off x="6038884" y="-3235521"/>
          <a:ext cx="1124743" cy="10779988"/>
        </a:xfrm>
        <a:prstGeom prst="round2Same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Valores Nulos en Variables Numéricas: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Se identificaron columnas numéricas con valores nulos.</a:t>
          </a:r>
        </a:p>
      </dsp:txBody>
      <dsp:txXfrm rot="-5400000">
        <a:off x="1211262" y="1647006"/>
        <a:ext cx="10725083" cy="1014933"/>
      </dsp:txXfrm>
    </dsp:sp>
    <dsp:sp modelId="{6165D357-A465-4034-A853-28E9C89E7F91}">
      <dsp:nvSpPr>
        <dsp:cNvPr id="0" name=""/>
        <dsp:cNvSpPr/>
      </dsp:nvSpPr>
      <dsp:spPr>
        <a:xfrm rot="5400000">
          <a:off x="-259556" y="3439480"/>
          <a:ext cx="1730374" cy="12112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400" kern="1200" dirty="0"/>
            <a:t>3</a:t>
          </a:r>
          <a:endParaRPr lang="es-AR" sz="3400" kern="1200" dirty="0"/>
        </a:p>
      </dsp:txBody>
      <dsp:txXfrm rot="-5400000">
        <a:off x="0" y="3785555"/>
        <a:ext cx="1211262" cy="519112"/>
      </dsp:txXfrm>
    </dsp:sp>
    <dsp:sp modelId="{F52E72A3-0722-4235-A854-501A505D7E32}">
      <dsp:nvSpPr>
        <dsp:cNvPr id="0" name=""/>
        <dsp:cNvSpPr/>
      </dsp:nvSpPr>
      <dsp:spPr>
        <a:xfrm rot="5400000">
          <a:off x="6038884" y="-1647698"/>
          <a:ext cx="1124743" cy="10779988"/>
        </a:xfrm>
        <a:prstGeom prst="round2Same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Tratamiento de Valores Nulos: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Los valores nulos en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value_eur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y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wage_eur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se reemplazaron por la mediana debido a la distribución no normal de estas variables.</a:t>
          </a:r>
        </a:p>
      </dsp:txBody>
      <dsp:txXfrm rot="-5400000">
        <a:off x="1211262" y="3234829"/>
        <a:ext cx="10725083" cy="1014933"/>
      </dsp:txXfrm>
    </dsp:sp>
    <dsp:sp modelId="{1B9E1203-7F24-4504-962C-98B2649CF70F}">
      <dsp:nvSpPr>
        <dsp:cNvPr id="0" name=""/>
        <dsp:cNvSpPr/>
      </dsp:nvSpPr>
      <dsp:spPr>
        <a:xfrm rot="5400000">
          <a:off x="-259556" y="5027303"/>
          <a:ext cx="1730374" cy="12112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400" kern="1200" dirty="0"/>
            <a:t>4</a:t>
          </a:r>
          <a:endParaRPr lang="es-AR" sz="3400" kern="1200" dirty="0"/>
        </a:p>
      </dsp:txBody>
      <dsp:txXfrm rot="-5400000">
        <a:off x="0" y="5373378"/>
        <a:ext cx="1211262" cy="519112"/>
      </dsp:txXfrm>
    </dsp:sp>
    <dsp:sp modelId="{819D3940-2E5D-4D31-94F9-95E633CCDD17}">
      <dsp:nvSpPr>
        <dsp:cNvPr id="0" name=""/>
        <dsp:cNvSpPr/>
      </dsp:nvSpPr>
      <dsp:spPr>
        <a:xfrm rot="5400000">
          <a:off x="6038884" y="-59874"/>
          <a:ext cx="1124743" cy="10779988"/>
        </a:xfrm>
        <a:prstGeom prst="round2SameRect">
          <a:avLst/>
        </a:prstGeom>
        <a:solidFill>
          <a:schemeClr val="tx1">
            <a:alpha val="9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Tratamiento de </a:t>
          </a:r>
          <a:r>
            <a:rPr lang="es-AR" sz="2100" b="1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Outliers</a:t>
          </a:r>
          <a:r>
            <a:rPr lang="es-AR" sz="2100" b="1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: 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Se realizó un tratamiento de 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outliers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 solo para las 10 variables más correlacionadas con '</a:t>
          </a:r>
          <a:r>
            <a:rPr lang="es-AR" sz="1900" kern="1200" dirty="0" err="1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overall</a:t>
          </a:r>
          <a:r>
            <a:rPr lang="es-AR" sz="1900" kern="12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rPr>
            <a:t>', reemplazando los valores extremos por la mediana en las variables económicas y por la media en las demás.</a:t>
          </a:r>
        </a:p>
      </dsp:txBody>
      <dsp:txXfrm rot="-5400000">
        <a:off x="1211262" y="4822653"/>
        <a:ext cx="10725083" cy="1014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408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58051-DAA3-0699-529C-2A7BF4827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378B7-661E-3381-ED95-503235784E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4DF9A4-880B-A402-D758-EAC9F33A3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D1DF0-E27B-D2C2-CA1F-BED9C6D0EA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70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BC83-3E0F-8D61-D58D-6DA4706DB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3AF10E-EF0F-A9DA-B406-D57EC01638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843AFD-B4FA-A3FA-B675-7C01D968A3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0A50D2-3EB6-BB06-71D6-F657E2B37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43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33DF-C700-51DD-2824-8D26858C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E87806-B7A6-F920-AB90-C4BB0E7B5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AFD923-3530-39C5-C166-3F1736169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5C386F-8079-C44A-30F2-E6181C49FD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82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9354E-2F3E-F0E6-0EBC-949E3642C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99B949-DC44-74E1-2752-14FE48F22E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AC837-3284-369B-9213-E4AC8B0EAA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EA0A6-DA8E-99AE-1D34-669066852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84B0B-0B3D-895C-04C8-50BFA756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001B4E-C8D7-F438-D324-D06020AEE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52D3A-F681-CFA6-1A1D-52BADCB32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ABF9E-10D1-D4CB-732C-4A9103FA80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63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0E6213-1B51-81DC-3F23-127BBABE8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C9852-B824-6490-D08D-5A4D7A69A1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2E58A1-4215-105F-92EB-0CC6356F7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56827-8386-942E-FAF9-7EB7FAC3E4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4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3A7A-D28D-E995-4582-FE0A20D0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2391ED-EFEA-CABD-6CED-E1CC2D872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D8F62-0081-F56B-9DC3-E41941667F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0E1B2-A3B8-73B1-7CFA-2C34564959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0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CA120-A5DF-D033-426B-2AD9CB03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1E57C1-AAD7-E547-FA66-9C6BAA9E4E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453F4-6A74-2613-FC02-6DA1B9F2D8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F9F8-C88C-6F63-0575-526B7F3917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454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08873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Predicción del Potencial de Jugadores FIFA 22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321612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para toma de decisiones en fichajes y mejora de simulaciones en videojuegos.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198" y="54073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818" y="5414963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478" y="5388888"/>
            <a:ext cx="3046690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by Gustavo Mernies</a:t>
            </a:r>
            <a:endParaRPr 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C5CA7F-6B10-6C7A-A7F1-3B0AF14AE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7F30D-F9ED-7DE6-4656-19BD62BD2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BC2E7FF-B8E3-08EB-AC26-A62C43D05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A89CC19-5276-022D-16BD-EAD4E82ADEC6}"/>
              </a:ext>
            </a:extLst>
          </p:cNvPr>
          <p:cNvSpPr/>
          <p:nvPr/>
        </p:nvSpPr>
        <p:spPr>
          <a:xfrm>
            <a:off x="63019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s-AR" sz="4550" noProof="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Multivariado</a:t>
            </a:r>
            <a:endParaRPr lang="es-AR" sz="4550" noProof="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32395CCE-F489-EE8F-9C4C-44314F0DE93A}"/>
              </a:ext>
            </a:extLst>
          </p:cNvPr>
          <p:cNvSpPr/>
          <p:nvPr/>
        </p:nvSpPr>
        <p:spPr>
          <a:xfrm>
            <a:off x="6144817" y="2349661"/>
            <a:ext cx="8149917" cy="120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generó una matriz de correlación para visualizar las relaciones entre las 10 variables más correlacionadas y '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analizó la distribución de habilidades promedio por club, destacando a Juventus, Paris Saint-Germain y Manchester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United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visualizó la distribución de jugadores por nacionalidad, mostrando una alta concentración en Europa y Sudamérica (Brasil y Argentina).</a:t>
            </a:r>
            <a:endParaRPr lang="es-AR" sz="1900" noProof="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54D428BE-F1E5-71F3-9928-5B2905476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0258" y="620959"/>
            <a:ext cx="70064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850" noProof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Selección de Características</a:t>
            </a:r>
            <a:endParaRPr lang="es-AR" sz="4850" noProof="0"/>
          </a:p>
        </p:txBody>
      </p:sp>
      <p:sp>
        <p:nvSpPr>
          <p:cNvPr id="4" name="Shape 1"/>
          <p:cNvSpPr/>
          <p:nvPr/>
        </p:nvSpPr>
        <p:spPr>
          <a:xfrm>
            <a:off x="863798" y="1710043"/>
            <a:ext cx="7724617" cy="5933753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 dirty="0"/>
          </a:p>
        </p:txBody>
      </p:sp>
      <p:sp>
        <p:nvSpPr>
          <p:cNvPr id="6" name="Text 3"/>
          <p:cNvSpPr/>
          <p:nvPr/>
        </p:nvSpPr>
        <p:spPr>
          <a:xfrm>
            <a:off x="1125855" y="1917854"/>
            <a:ext cx="72343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utilizó </a:t>
            </a:r>
            <a:r>
              <a:rPr lang="es-AR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SelectKBest</a:t>
            </a:r>
            <a:r>
              <a:rPr lang="es-AR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 la función de puntuación </a:t>
            </a:r>
            <a:r>
              <a:rPr lang="es-AR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f_regression</a:t>
            </a:r>
            <a:r>
              <a:rPr lang="es-AR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seleccionar las 10 mejores variables predictoras de '</a:t>
            </a:r>
            <a:r>
              <a:rPr lang="es-AR" sz="24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Variables Seleccionadas: 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Potential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value_eur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wage_eur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release_clause_eur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passing,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dribbling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movement_reactions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power_shot_power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mentality_visión</a:t>
            </a: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mentality_composure</a:t>
            </a:r>
            <a:endParaRPr lang="en-US" sz="19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80AA923E-E7F3-6D78-1E9C-F792389EA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utilizó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SelectKBest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 la función de puntuación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f_regression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 seleccionar las 10 mejores variables predictoras de 'overall'.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•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Variables Seleccionadas: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potential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value_eur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wage_eur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release_clause_eur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passing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dribbling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movement_reactions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power_shot_power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mentality_vision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mentality_composure</a:t>
            </a:r>
            <a:r>
              <a:rPr kumimoji="0" lang="es-AR" altLang="es-A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7545C9F3-51AC-4008-7278-0F2A7FF30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888EE-189E-9733-EE28-0D8907FD3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ED0B10-1FEE-8D50-0375-8935C26A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D1CA63B-54AE-BC26-A81C-E409B2823CE9}"/>
              </a:ext>
            </a:extLst>
          </p:cNvPr>
          <p:cNvSpPr/>
          <p:nvPr/>
        </p:nvSpPr>
        <p:spPr>
          <a:xfrm>
            <a:off x="863798" y="1380649"/>
            <a:ext cx="70064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Modelado y Evaluación</a:t>
            </a:r>
            <a:endParaRPr lang="en-US" sz="48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832BF4D1-18F5-F366-C856-225895CD8FED}"/>
              </a:ext>
            </a:extLst>
          </p:cNvPr>
          <p:cNvSpPr/>
          <p:nvPr/>
        </p:nvSpPr>
        <p:spPr>
          <a:xfrm>
            <a:off x="863798" y="2522101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B0B6AC35-AC62-DBE0-8BCF-A78ED93FBD7B}"/>
              </a:ext>
            </a:extLst>
          </p:cNvPr>
          <p:cNvSpPr/>
          <p:nvPr/>
        </p:nvSpPr>
        <p:spPr>
          <a:xfrm>
            <a:off x="1125855" y="278415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División de Datos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74A5DAA-75A6-B97B-E3DB-095E4B9AD52A}"/>
              </a:ext>
            </a:extLst>
          </p:cNvPr>
          <p:cNvSpPr/>
          <p:nvPr/>
        </p:nvSpPr>
        <p:spPr>
          <a:xfrm>
            <a:off x="1125855" y="3317677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Conjuntos de entrenamiento y prueba (80% - 20%).</a:t>
            </a:r>
            <a:endParaRPr lang="en-US" sz="19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129858A8-4B20-F134-2860-0CBABA8ACFCE}"/>
              </a:ext>
            </a:extLst>
          </p:cNvPr>
          <p:cNvSpPr/>
          <p:nvPr/>
        </p:nvSpPr>
        <p:spPr>
          <a:xfrm>
            <a:off x="4695468" y="2522101"/>
            <a:ext cx="3584853" cy="2627590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564F590-2264-838E-64C5-FEF6947A9AE1}"/>
              </a:ext>
            </a:extLst>
          </p:cNvPr>
          <p:cNvSpPr/>
          <p:nvPr/>
        </p:nvSpPr>
        <p:spPr>
          <a:xfrm>
            <a:off x="4957524" y="2784158"/>
            <a:ext cx="306074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Modelos de Regresión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F65B13A5-46DE-025B-7EC0-E7FD4385B9A9}"/>
              </a:ext>
            </a:extLst>
          </p:cNvPr>
          <p:cNvSpPr/>
          <p:nvPr/>
        </p:nvSpPr>
        <p:spPr>
          <a:xfrm>
            <a:off x="4957524" y="3703201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Regresión lineal, RandomForest y XGBoost.</a:t>
            </a:r>
            <a:endParaRPr lang="en-US" sz="19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B0BA7A5-A7D0-7DF1-017E-2974BDF7D626}"/>
              </a:ext>
            </a:extLst>
          </p:cNvPr>
          <p:cNvSpPr/>
          <p:nvPr/>
        </p:nvSpPr>
        <p:spPr>
          <a:xfrm>
            <a:off x="863798" y="5396508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6A70978-7278-3D02-CAD5-F4FBA017A27E}"/>
              </a:ext>
            </a:extLst>
          </p:cNvPr>
          <p:cNvSpPr/>
          <p:nvPr/>
        </p:nvSpPr>
        <p:spPr>
          <a:xfrm>
            <a:off x="1125855" y="5658564"/>
            <a:ext cx="350889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Métricas de Evaluación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1F82B6D5-6C0C-544E-D3A3-33A71C68196C}"/>
              </a:ext>
            </a:extLst>
          </p:cNvPr>
          <p:cNvSpPr/>
          <p:nvPr/>
        </p:nvSpPr>
        <p:spPr>
          <a:xfrm>
            <a:off x="1125855" y="6192083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MSE, MAE y R² para valorar la precisión.</a:t>
            </a:r>
            <a:endParaRPr lang="en-US" sz="1900" dirty="0"/>
          </a:p>
        </p:txBody>
      </p:sp>
      <p:pic>
        <p:nvPicPr>
          <p:cNvPr id="10242" name="Picture 2" descr="Big Data: así es cómo se aprovechan de los macrodatos los gigantes del  fútbol mundial | Vozpópuli">
            <a:extLst>
              <a:ext uri="{FF2B5EF4-FFF2-40B4-BE49-F238E27FC236}">
                <a16:creationId xmlns:a16="http://schemas.microsoft.com/office/drawing/2014/main" id="{61E3EF1A-F330-95FE-C66B-5E54090139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r="33400"/>
          <a:stretch/>
        </p:blipFill>
        <p:spPr bwMode="auto">
          <a:xfrm>
            <a:off x="9021658" y="818911"/>
            <a:ext cx="5608742" cy="65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15B57EDA-5444-30F1-D7AA-E79119BBC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87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D634A-4DB0-6FEE-4D36-E3A58AA17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0C71AF9-5E3B-989D-74BF-1D40FBDF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916FCC3-128A-3491-06CF-270EF77FE1E1}"/>
              </a:ext>
            </a:extLst>
          </p:cNvPr>
          <p:cNvSpPr/>
          <p:nvPr/>
        </p:nvSpPr>
        <p:spPr>
          <a:xfrm>
            <a:off x="863798" y="952387"/>
            <a:ext cx="70064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850" noProof="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Modelos</a:t>
            </a:r>
            <a:endParaRPr lang="es-AR" sz="4850" noProof="0" dirty="0"/>
          </a:p>
        </p:txBody>
      </p:sp>
      <p:pic>
        <p:nvPicPr>
          <p:cNvPr id="10242" name="Picture 2" descr="Big Data: así es cómo se aprovechan de los macrodatos los gigantes del  fútbol mundial | Vozpópuli">
            <a:extLst>
              <a:ext uri="{FF2B5EF4-FFF2-40B4-BE49-F238E27FC236}">
                <a16:creationId xmlns:a16="http://schemas.microsoft.com/office/drawing/2014/main" id="{E46F5814-BF38-B495-BE9A-9C108EA00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9" r="33400"/>
          <a:stretch/>
        </p:blipFill>
        <p:spPr bwMode="auto">
          <a:xfrm>
            <a:off x="9021658" y="818911"/>
            <a:ext cx="5608742" cy="65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hape 1">
            <a:extLst>
              <a:ext uri="{FF2B5EF4-FFF2-40B4-BE49-F238E27FC236}">
                <a16:creationId xmlns:a16="http://schemas.microsoft.com/office/drawing/2014/main" id="{1E9A774B-3851-13E1-8CAA-C690AB393341}"/>
              </a:ext>
            </a:extLst>
          </p:cNvPr>
          <p:cNvSpPr/>
          <p:nvPr/>
        </p:nvSpPr>
        <p:spPr>
          <a:xfrm>
            <a:off x="721346" y="2151936"/>
            <a:ext cx="7724617" cy="5933753"/>
          </a:xfrm>
          <a:prstGeom prst="roundRect">
            <a:avLst>
              <a:gd name="adj" fmla="val 3945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 noProof="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6D09053E-95BA-26A5-B333-C25D7DCD856C}"/>
              </a:ext>
            </a:extLst>
          </p:cNvPr>
          <p:cNvSpPr/>
          <p:nvPr/>
        </p:nvSpPr>
        <p:spPr>
          <a:xfrm>
            <a:off x="983403" y="2359747"/>
            <a:ext cx="7234374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utilizó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RandomizedSearchCV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optimizar los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hiperparámetros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Forest y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>
              <a:lnSpc>
                <a:spcPts val="3100"/>
              </a:lnSpc>
              <a:buNone/>
            </a:pPr>
            <a:endParaRPr lang="es-AR" sz="21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 bien los modelos iniciales ya tenían un buen desempeño, la optimización ayudó a encontrar la mejor configuración de parámetros.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Mejores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Hiperparámetros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Encontrados: 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(ver detalles específicos en el código).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</a:rPr>
              <a:t>Resultado: 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confirmó la robustez de los modelos basados en árboles para este tipo de predicción</a:t>
            </a:r>
            <a:endParaRPr lang="en-US" sz="19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3253F3D-8AA8-1A29-B704-A2E11C307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607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02512"/>
            <a:ext cx="673691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Finales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3797" y="2064613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 10 variables más correlacionadas con '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 fueron identificadas, incluyendo tanto atributos técnicos como económicos.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transformación logarítmica mejoró la estabilidad de las variables económicas para el modelado.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modelos basados en árboles (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Random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Forest y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XGBoost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) superaron a la regresión lineal en la predicción del '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', alcanzando un R² cercano al 0.97.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Estos hallazgos son valiosos para el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scouting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la toma de decisiones en el fútbol profesional.</a:t>
            </a: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n-US" sz="19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DA8E829-36AB-ED85-8CE9-9852AC1D9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oup of people playing football&#10;&#10;AI-generated content may be incorrect.">
            <a:extLst>
              <a:ext uri="{FF2B5EF4-FFF2-40B4-BE49-F238E27FC236}">
                <a16:creationId xmlns:a16="http://schemas.microsoft.com/office/drawing/2014/main" id="{348589F9-E7AD-9E91-FF29-75CEF9797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6"/>
          <a:stretch/>
        </p:blipFill>
        <p:spPr>
          <a:xfrm>
            <a:off x="-85330" y="0"/>
            <a:ext cx="551325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50768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850" noProof="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Próximos Pasos</a:t>
            </a:r>
            <a:endParaRPr lang="es-AR" sz="4850" noProof="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BD2F701-D7E4-EBE7-ABC8-80B9D00EA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1">
            <a:extLst>
              <a:ext uri="{FF2B5EF4-FFF2-40B4-BE49-F238E27FC236}">
                <a16:creationId xmlns:a16="http://schemas.microsoft.com/office/drawing/2014/main" id="{31278F04-74B9-0C33-E58A-E3BC5FE41C17}"/>
              </a:ext>
            </a:extLst>
          </p:cNvPr>
          <p:cNvSpPr/>
          <p:nvPr/>
        </p:nvSpPr>
        <p:spPr>
          <a:xfrm>
            <a:off x="6350198" y="2294869"/>
            <a:ext cx="781721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s-AR" sz="20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0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Profundizar en el análisis de las posiciones para ver si la correlación de ciertas variables varía según la posición.</a:t>
            </a:r>
          </a:p>
          <a:p>
            <a:pPr marL="0" indent="0">
              <a:lnSpc>
                <a:spcPts val="3100"/>
              </a:lnSpc>
              <a:buNone/>
            </a:pPr>
            <a:endParaRPr lang="es-AR" sz="20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0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Evaluar el impacto de la edad en el rendimiento y su relación con el salario.</a:t>
            </a:r>
          </a:p>
          <a:p>
            <a:pPr marL="0" indent="0">
              <a:lnSpc>
                <a:spcPts val="3100"/>
              </a:lnSpc>
              <a:buNone/>
            </a:pPr>
            <a:endParaRPr lang="es-AR" sz="20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0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Probar con otros modelos de Machine </a:t>
            </a:r>
            <a:r>
              <a:rPr lang="es-AR" sz="20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Learning</a:t>
            </a:r>
            <a:r>
              <a:rPr lang="es-AR" sz="20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desde luego optimizar también la selección de variables e </a:t>
            </a:r>
            <a:r>
              <a:rPr lang="es-AR" sz="20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hiperparámetros</a:t>
            </a:r>
            <a:r>
              <a:rPr lang="es-AR" sz="20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  <a:endParaRPr lang="es-AR" sz="2000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039416"/>
            <a:ext cx="7967686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400" dirty="0">
                <a:solidFill>
                  <a:srgbClr val="F5F0F0"/>
                </a:solidFill>
                <a:latin typeface="Merriweather" pitchFamily="34" charset="0"/>
              </a:rPr>
              <a:t>¿Por qué analizar datos de jugadores de FIFA 22?</a:t>
            </a:r>
            <a:endParaRPr lang="en-US" sz="4400" dirty="0">
              <a:solidFill>
                <a:srgbClr val="F5F0F0"/>
              </a:solidFill>
              <a:latin typeface="Merriweather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50198" y="3229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5" name="Text 2"/>
          <p:cNvSpPr/>
          <p:nvPr/>
        </p:nvSpPr>
        <p:spPr>
          <a:xfrm>
            <a:off x="6546413" y="332232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323" y="3229808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s-AR" sz="24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Motivación</a:t>
            </a:r>
            <a:endParaRPr lang="es-AR" sz="2400" noProof="0" dirty="0"/>
          </a:p>
        </p:txBody>
      </p:sp>
      <p:sp>
        <p:nvSpPr>
          <p:cNvPr id="7" name="Text 4"/>
          <p:cNvSpPr/>
          <p:nvPr/>
        </p:nvSpPr>
        <p:spPr>
          <a:xfrm>
            <a:off x="7152323" y="3763328"/>
            <a:ext cx="73830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análisis de datos deportivos ha revolucionado la evaluación de equipos y jugadores profesionales. Este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ofrece una oportunidad única para explorar la influencia de las características individuales en la valoración económica y el rendimiento percibido.</a:t>
            </a:r>
            <a:endParaRPr lang="en-US" sz="19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CD56EC15-CB84-5C46-D029-C534ED2B5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B9F4EBC8-1065-3D81-BD68-FB7FEC2CA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23110"/>
            <a:ext cx="37125761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1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Motivación: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 El análisis de datos deportivos ha revolucionado la evaluación de equipos y jugadores profesionales. Este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dataset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 ofrece una oportunidad única para explorar la influencia de las características individuales en la valoración económica y el rendimiento percibido.</a:t>
            </a:r>
            <a:r>
              <a:rPr kumimoji="0" lang="es-AR" altLang="es-A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3F97CEA-8FD6-4348-1F75-A5241D824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23110"/>
            <a:ext cx="165513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El análisis de datos deportivos ha revolucionado la evaluación de equipos y jugadores profesionales. Este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dataset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 ofrece una oportunidad única para explorar la influencia de las características individuales en la valoración económica y el rendimiento percibido.</a:t>
            </a:r>
            <a:r>
              <a:rPr kumimoji="0" lang="es-AR" altLang="es-A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6E5D58A5-CFB8-4831-800F-AF98CD4EEA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9290"/>
            <a:ext cx="1655132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El análisis de datos deportivos ha revolucionado la evaluación de equipos y jugadores profesionales. Este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dataset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131314"/>
                </a:solidFill>
                <a:effectLst/>
                <a:latin typeface="Merriweather" panose="00000500000000000000" pitchFamily="2" charset="0"/>
              </a:rPr>
              <a:t> ofrece una oportunidad única para explorar la influencia de las características individuales en la valoración económica y el rendimiento percibido.</a:t>
            </a:r>
            <a:r>
              <a:rPr kumimoji="0" lang="es-AR" altLang="es-AR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EE4E93F5-03AF-13D9-15A1-0A3598F8A16C}"/>
              </a:ext>
            </a:extLst>
          </p:cNvPr>
          <p:cNvSpPr/>
          <p:nvPr/>
        </p:nvSpPr>
        <p:spPr>
          <a:xfrm>
            <a:off x="6502598" y="5971023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  <p:txBody>
          <a:bodyPr/>
          <a:lstStyle/>
          <a:p>
            <a:endParaRPr lang="es-AR"/>
          </a:p>
        </p:txBody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D3C8EE64-1D80-D2B7-7693-930E4BF6501C}"/>
              </a:ext>
            </a:extLst>
          </p:cNvPr>
          <p:cNvSpPr/>
          <p:nvPr/>
        </p:nvSpPr>
        <p:spPr>
          <a:xfrm>
            <a:off x="6698813" y="6075413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91ECC783-FAE3-9EFE-9F9B-416A7EC3F709}"/>
              </a:ext>
            </a:extLst>
          </p:cNvPr>
          <p:cNvSpPr/>
          <p:nvPr/>
        </p:nvSpPr>
        <p:spPr>
          <a:xfrm>
            <a:off x="7304723" y="5971023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Útiles Para:</a:t>
            </a:r>
            <a:endParaRPr lang="en-US" sz="24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90EAADD9-1E1A-F7F2-6FEC-26778C11C334}"/>
              </a:ext>
            </a:extLst>
          </p:cNvPr>
          <p:cNvSpPr/>
          <p:nvPr/>
        </p:nvSpPr>
        <p:spPr>
          <a:xfrm>
            <a:off x="7304723" y="6504543"/>
            <a:ext cx="7383074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Clubes de fútbol (evaluación y fichajes).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Desarrolladores de videojuegos (simulaciones realistas).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623BA-2AFA-9406-D0D5-22D15EFC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ata Analysis Vertical Royalty-Free Images, Stock Photos ...">
            <a:extLst>
              <a:ext uri="{FF2B5EF4-FFF2-40B4-BE49-F238E27FC236}">
                <a16:creationId xmlns:a16="http://schemas.microsoft.com/office/drawing/2014/main" id="{4D3BCD34-9873-0289-01DF-34EA96D68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56EB47A-B250-4923-6189-10480FFD1E24}"/>
              </a:ext>
            </a:extLst>
          </p:cNvPr>
          <p:cNvSpPr/>
          <p:nvPr/>
        </p:nvSpPr>
        <p:spPr>
          <a:xfrm>
            <a:off x="5683170" y="1039416"/>
            <a:ext cx="8866207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¿A quién le interesa este análisis y por qué es importante?</a:t>
            </a:r>
            <a:endParaRPr lang="en-US" sz="4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F1F1F352-25A0-1CC3-06FC-CD223C8E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B5270D43-B48C-AB09-C56C-078FADA37497}"/>
              </a:ext>
            </a:extLst>
          </p:cNvPr>
          <p:cNvSpPr/>
          <p:nvPr/>
        </p:nvSpPr>
        <p:spPr>
          <a:xfrm>
            <a:off x="5683170" y="2882096"/>
            <a:ext cx="8852227" cy="24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Audiencia: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Equipos de análisis deportivo: Para comprender mejor la valoración de jugadores.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Desarrolladores de videojuegos: Para refinar las mecánicas de simulación.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Científicos de datos y estudiantes: Como caso de estudio en predicción y análisis multivariable.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Contexto Comercial: 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Optimización de fichajes, identificación de talentos, mejora de la fidelidad en videojuegos, estrategias de marketing deportivo.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Contexto Analítico:</a:t>
            </a:r>
            <a:r>
              <a:rPr lang="es-AR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Predicción de valores clave (valor de mercado, potencial), reducción de complejidad, toma de decisiones basada en datos.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72481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C70ED-702A-0C25-6DB1-C4F383F6D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os de la Inteligencia Artificial en el fútbol | Blog UAO">
            <a:extLst>
              <a:ext uri="{FF2B5EF4-FFF2-40B4-BE49-F238E27FC236}">
                <a16:creationId xmlns:a16="http://schemas.microsoft.com/office/drawing/2014/main" id="{9FB73034-5E96-56B1-344D-B083B862A8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2" r="8360"/>
          <a:stretch/>
        </p:blipFill>
        <p:spPr bwMode="auto">
          <a:xfrm>
            <a:off x="0" y="0"/>
            <a:ext cx="5486400" cy="817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C737E4E-BFAB-2C1D-110D-88279A75CE63}"/>
              </a:ext>
            </a:extLst>
          </p:cNvPr>
          <p:cNvSpPr/>
          <p:nvPr/>
        </p:nvSpPr>
        <p:spPr>
          <a:xfrm>
            <a:off x="5683170" y="1039416"/>
            <a:ext cx="8866207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¿Qué buscamos responder con este análisis?</a:t>
            </a:r>
            <a:endParaRPr lang="en-US" sz="4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908D666F-A575-F902-8197-ADDC07F72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0392FCB8-7C94-C07E-4947-8A28BB8FC0F7}"/>
              </a:ext>
            </a:extLst>
          </p:cNvPr>
          <p:cNvSpPr/>
          <p:nvPr/>
        </p:nvSpPr>
        <p:spPr>
          <a:xfrm>
            <a:off x="5683170" y="2928396"/>
            <a:ext cx="8852227" cy="24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Preguntas: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¿Qué características predicen mejor el potencial máximo de un jugador?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¿Cómo varían las valoraciones de los jugadores según su posición?</a:t>
            </a:r>
          </a:p>
          <a:p>
            <a:pPr marL="0" indent="0">
              <a:lnSpc>
                <a:spcPts val="3100"/>
              </a:lnSpc>
              <a:buNone/>
            </a:pPr>
            <a:endParaRPr lang="es-AR" sz="2100" b="1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Hipótesis a Evaluar: 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¿El valor de mercado de un jugador está correlacionado con su calificación general (‘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’) y su potencial máximo o existen otros factores más determinantes?.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2716548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0D64-C157-E8F8-D45A-4F284D2C65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ómo un equipo de fútbol puede meter más goles gracias a la Inteligencia  Artificial - Meristation">
            <a:extLst>
              <a:ext uri="{FF2B5EF4-FFF2-40B4-BE49-F238E27FC236}">
                <a16:creationId xmlns:a16="http://schemas.microsoft.com/office/drawing/2014/main" id="{F9B76910-A056-56EF-4607-7F90B59E1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7" r="23047"/>
          <a:stretch/>
        </p:blipFill>
        <p:spPr bwMode="auto">
          <a:xfrm>
            <a:off x="1" y="0"/>
            <a:ext cx="54864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B0CB174-8A62-8964-ECAA-AC6F64AB7285}"/>
              </a:ext>
            </a:extLst>
          </p:cNvPr>
          <p:cNvSpPr/>
          <p:nvPr/>
        </p:nvSpPr>
        <p:spPr>
          <a:xfrm>
            <a:off x="5683170" y="1039416"/>
            <a:ext cx="8866207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s-AR" sz="4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Meta principal de este proyecto</a:t>
            </a:r>
            <a:endParaRPr lang="en-US" sz="4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29EC77A1-09D5-4621-E536-653C88F5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4">
            <a:extLst>
              <a:ext uri="{FF2B5EF4-FFF2-40B4-BE49-F238E27FC236}">
                <a16:creationId xmlns:a16="http://schemas.microsoft.com/office/drawing/2014/main" id="{CB9CAF01-92A0-1CBB-15B1-5C15EB4C7447}"/>
              </a:ext>
            </a:extLst>
          </p:cNvPr>
          <p:cNvSpPr/>
          <p:nvPr/>
        </p:nvSpPr>
        <p:spPr>
          <a:xfrm>
            <a:off x="5683170" y="2928396"/>
            <a:ext cx="8852227" cy="2414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objetivo principal es analizar y modelar los factores que influyen en el potencial de los jugadores en FIFA 22, utilizando técnicas de Machine </a:t>
            </a:r>
            <a:r>
              <a:rPr lang="es-AR" sz="2100" b="1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Learning</a:t>
            </a: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(regresión).</a:t>
            </a:r>
          </a:p>
          <a:p>
            <a:pPr marL="0" indent="0">
              <a:lnSpc>
                <a:spcPts val="3100"/>
              </a:lnSpc>
              <a:buNone/>
            </a:pPr>
            <a:endParaRPr lang="es-AR" sz="2100" b="1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Esto incluye: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Predecir el potencial máximo de un jugador a partir de sus características actuales.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Identificar patrones clave en los atributos de los jugadores para optimizar estrategias de fichajes y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scouting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342900" indent="-34290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Enfoque: Combinación de análisis descriptivo y predictivo para generar soluciones basadas en datos.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174629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3E97A-4134-4CD6-095E-202F927DE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2F4989-474C-0244-FBC8-66113C789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D826623-7463-F924-E184-2F8631E0CB7A}"/>
              </a:ext>
            </a:extLst>
          </p:cNvPr>
          <p:cNvSpPr/>
          <p:nvPr/>
        </p:nvSpPr>
        <p:spPr>
          <a:xfrm>
            <a:off x="6350198" y="103941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Inicial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del Dataset</a:t>
            </a:r>
            <a:endParaRPr lang="en-US" sz="48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7D3D1B07-66D6-3CF2-93EA-49A20326DC68}"/>
              </a:ext>
            </a:extLst>
          </p:cNvPr>
          <p:cNvSpPr/>
          <p:nvPr/>
        </p:nvSpPr>
        <p:spPr>
          <a:xfrm>
            <a:off x="6018004" y="3009179"/>
            <a:ext cx="8137834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El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dataset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contiene 19,239 filas y 110 columnas, ofreciendo una gran cantidad de información.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Tipos de Datos: 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Mezcla de datetime64, float64, int64 y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>
              <a:lnSpc>
                <a:spcPts val="31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>
              <a:lnSpc>
                <a:spcPts val="31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Valores Nulos: 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Algunas columnas presentan valores nulos significativos, especialmente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nation_logo_url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(casi 96%). Sin embargo, para el análisis principal, las URL no son directamente relevantes.</a:t>
            </a:r>
            <a:endParaRPr lang="en-US" sz="19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63F4C17-DD7B-1B79-B179-5D8520C6F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75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453" y="573088"/>
            <a:ext cx="111593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Limpieza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48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Transformación</a:t>
            </a: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Datos</a:t>
            </a:r>
            <a:endParaRPr lang="en-US" sz="485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CBB05DF-D20D-763A-3DBC-4C7E85A2A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C87F797-3CA9-FBD8-B92A-986FD5B5CB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280584"/>
              </p:ext>
            </p:extLst>
          </p:nvPr>
        </p:nvGraphicFramePr>
        <p:xfrm>
          <a:off x="671452" y="1482084"/>
          <a:ext cx="1199125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19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</a:t>
            </a:r>
            <a:r>
              <a:rPr lang="en-US" sz="45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</a:t>
            </a:r>
            <a:r>
              <a:rPr lang="en-US" sz="455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Univariado</a:t>
            </a:r>
            <a:endParaRPr lang="en-US" sz="4550" dirty="0"/>
          </a:p>
        </p:txBody>
      </p:sp>
      <p:sp>
        <p:nvSpPr>
          <p:cNvPr id="6" name="Text 2"/>
          <p:cNvSpPr/>
          <p:nvPr/>
        </p:nvSpPr>
        <p:spPr>
          <a:xfrm>
            <a:off x="6144817" y="1724382"/>
            <a:ext cx="8149917" cy="745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AR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analizaron las distribuciones de las 10 variables más correlacionadas con '</a:t>
            </a:r>
            <a:r>
              <a:rPr lang="es-AR" sz="21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8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Distribuciones Cercanas a la Normal: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movement_reactions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passing,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mentality_composure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dribbling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potential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power_shot_power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</a:rPr>
              <a:t>Asimetría Positiva (antes de transformación):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wage_eur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value_eur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, </a:t>
            </a:r>
            <a:r>
              <a:rPr lang="es-AR" sz="190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release_clause_eur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mostraban colas largas y sesgo.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dirty="0">
                <a:solidFill>
                  <a:srgbClr val="E2E6E9"/>
                </a:solidFill>
                <a:latin typeface="Merriweather" pitchFamily="34" charset="0"/>
              </a:rPr>
              <a:t>Transformación Logarítmica: </a:t>
            </a:r>
            <a:r>
              <a:rPr lang="es-AR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aplicó una transformación logarítmica a las variables económicas para normalizar su distribución. Aunque la asimetría se redujo, persistió en cierta medida</a:t>
            </a:r>
            <a:endParaRPr lang="en-US" sz="190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AE5CD80-F8D0-A63E-A19B-7D1EC4C3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29755-8F1B-7214-672E-FEB0F6097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F8C875-AD08-D14F-D41B-0B1C5454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1CDCBAD-4FC2-FA4A-3D9C-326BED4B8585}"/>
              </a:ext>
            </a:extLst>
          </p:cNvPr>
          <p:cNvSpPr/>
          <p:nvPr/>
        </p:nvSpPr>
        <p:spPr>
          <a:xfrm>
            <a:off x="6301978" y="640794"/>
            <a:ext cx="7512844" cy="14563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s-AR" sz="4550" noProof="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Análisis Bivariado – Correlación con “</a:t>
            </a:r>
            <a:r>
              <a:rPr lang="es-AR" sz="4550" noProof="0" dirty="0" err="1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4550" noProof="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”</a:t>
            </a:r>
            <a:endParaRPr lang="es-AR" sz="4550" noProof="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D9DC7D97-4A7A-7D61-2F66-B8A91341FBB9}"/>
              </a:ext>
            </a:extLst>
          </p:cNvPr>
          <p:cNvSpPr/>
          <p:nvPr/>
        </p:nvSpPr>
        <p:spPr>
          <a:xfrm>
            <a:off x="6144817" y="2349661"/>
            <a:ext cx="8149917" cy="120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s-AR" sz="21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 calcularon los coeficientes de correlación de Pearson entre las 10 variables principales y '</a:t>
            </a:r>
            <a:r>
              <a:rPr lang="es-AR" sz="21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21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Alta Correlación: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value_eur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(0.89),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release_clause_eur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(0.85),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movement_reactions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(0.87).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noProof="0" dirty="0">
                <a:solidFill>
                  <a:srgbClr val="E2E6E9"/>
                </a:solidFill>
                <a:latin typeface="Merriweather" pitchFamily="34" charset="0"/>
              </a:rPr>
              <a:t>Correlación Moderada: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wage_eur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(0.78),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dribbling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(0.67), passing (0.72),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mentality_composure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(0.71).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Menor Correlación (pero positiva):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physic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(0.53), 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power_shot_power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(0.56).</a:t>
            </a:r>
          </a:p>
          <a:p>
            <a:pPr marL="0" indent="0" algn="l">
              <a:lnSpc>
                <a:spcPts val="2900"/>
              </a:lnSpc>
              <a:buNone/>
            </a:pPr>
            <a:endParaRPr lang="es-AR" sz="1900" noProof="0" dirty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l">
              <a:lnSpc>
                <a:spcPts val="2900"/>
              </a:lnSpc>
              <a:buNone/>
            </a:pPr>
            <a:r>
              <a:rPr lang="es-AR" sz="2100" b="1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Conclusión: 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Tanto variables técnicas como económicas influyen en el '</a:t>
            </a:r>
            <a:r>
              <a:rPr lang="es-AR" sz="1900" noProof="0" dirty="0" err="1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overall</a:t>
            </a:r>
            <a:r>
              <a:rPr lang="es-AR" sz="1900" noProof="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', siendo las económicas y las reacciones las más fuertemente relacionadas.</a:t>
            </a:r>
            <a:endParaRPr lang="es-AR" sz="1900" noProof="0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0ADA668-4F64-8C47-0302-3E4FEE499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78" y="7739369"/>
            <a:ext cx="2108522" cy="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57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03ef5274-90b8-4b3f-8a76-b4c36a43e904}" enabled="1" method="Standard" siteId="{61e6eeb3-5fd7-4aaa-ae3c-61e8deb09b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1284</Words>
  <Application>Microsoft Office PowerPoint</Application>
  <PresentationFormat>Custom</PresentationFormat>
  <Paragraphs>138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Merriweather</vt:lpstr>
      <vt:lpstr>Arial</vt:lpstr>
      <vt:lpstr>Merriweather 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Gustavo Mernies</cp:lastModifiedBy>
  <cp:revision>7</cp:revision>
  <dcterms:created xsi:type="dcterms:W3CDTF">2025-03-04T00:00:58Z</dcterms:created>
  <dcterms:modified xsi:type="dcterms:W3CDTF">2025-03-20T20:34:07Z</dcterms:modified>
</cp:coreProperties>
</file>